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564" y="-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61C817-BBEB-465A-9A0A-D8517A656E20}" type="datetimeFigureOut">
              <a:rPr lang="ru-RU" smtClean="0"/>
              <a:t>09.01.2018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61C817-BBEB-465A-9A0A-D8517A656E20}" type="datetimeFigureOut">
              <a:rPr lang="ru-RU" smtClean="0"/>
              <a:t>09.01.2018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61C817-BBEB-465A-9A0A-D8517A656E20}" type="datetimeFigureOut">
              <a:rPr lang="ru-RU" smtClean="0"/>
              <a:t>09.01.2018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FC637-D44B-4EE7-84D0-1C3B8F9FA78D}"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61C817-BBEB-465A-9A0A-D8517A656E20}" type="datetimeFigureOut">
              <a:rPr lang="ru-RU" smtClean="0"/>
              <a:t>09.01.2018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FC637-D44B-4EE7-84D0-1C3B8F9FA78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61C817-BBEB-465A-9A0A-D8517A656E20}" type="datetimeFigureOut">
              <a:rPr lang="ru-RU" smtClean="0"/>
              <a:t>09.01.2018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9961C817-BBEB-465A-9A0A-D8517A656E20}" type="datetimeFigureOut">
              <a:rPr lang="ru-RU" smtClean="0"/>
              <a:t>09.01.2018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FC637-D44B-4EE7-84D0-1C3B8F9FA78D}"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961C817-BBEB-465A-9A0A-D8517A656E20}" type="datetimeFigureOut">
              <a:rPr lang="ru-RU" smtClean="0"/>
              <a:t>09.01.2018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961C817-BBEB-465A-9A0A-D8517A656E20}" type="datetimeFigureOut">
              <a:rPr lang="ru-RU" smtClean="0"/>
              <a:t>09.01.2018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61C817-BBEB-465A-9A0A-D8517A656E20}" type="datetimeFigureOut">
              <a:rPr lang="ru-RU" smtClean="0"/>
              <a:t>09.01.2018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1FC637-D44B-4EE7-84D0-1C3B8F9FA78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61C817-BBEB-465A-9A0A-D8517A656E20}" type="datetimeFigureOut">
              <a:rPr lang="ru-RU" smtClean="0"/>
              <a:t>09.01.2018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FC637-D44B-4EE7-84D0-1C3B8F9FA78D}"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61C817-BBEB-465A-9A0A-D8517A656E20}" type="datetimeFigureOut">
              <a:rPr lang="ru-RU" smtClean="0"/>
              <a:t>09.01.2018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1FC637-D44B-4EE7-84D0-1C3B8F9FA78D}"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61C817-BBEB-465A-9A0A-D8517A656E20}" type="datetimeFigureOut">
              <a:rPr lang="ru-RU" smtClean="0"/>
              <a:t>09.01.2018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71FC637-D44B-4EE7-84D0-1C3B8F9FA78D}"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20688"/>
            <a:ext cx="7772400" cy="1780108"/>
          </a:xfrm>
        </p:spPr>
        <p:txBody>
          <a:bodyPr>
            <a:normAutofit fontScale="90000"/>
          </a:bodyPr>
          <a:lstStyle/>
          <a:p>
            <a:r>
              <a:rPr lang="ru-RU" dirty="0" smtClean="0"/>
              <a:t>БИОЭТИЧЕСКИЕ АСПЕКТЫ СУРРОГАТНОГО МАТЕРИНСТВА</a:t>
            </a:r>
            <a:endParaRPr lang="ru-RU" dirty="0"/>
          </a:p>
        </p:txBody>
      </p:sp>
      <p:sp>
        <p:nvSpPr>
          <p:cNvPr id="3" name="Подзаголовок 2"/>
          <p:cNvSpPr>
            <a:spLocks noGrp="1"/>
          </p:cNvSpPr>
          <p:nvPr>
            <p:ph type="subTitle" idx="1"/>
          </p:nvPr>
        </p:nvSpPr>
        <p:spPr>
          <a:xfrm>
            <a:off x="1403648" y="2564904"/>
            <a:ext cx="6400800" cy="1473200"/>
          </a:xfrm>
        </p:spPr>
        <p:txBody>
          <a:bodyPr>
            <a:noAutofit/>
          </a:bodyPr>
          <a:lstStyle/>
          <a:p>
            <a:r>
              <a:rPr lang="ru-RU" sz="2400" b="1" dirty="0" smtClean="0"/>
              <a:t>Новоселова Елизавета Георгиевна</a:t>
            </a:r>
          </a:p>
          <a:p>
            <a:r>
              <a:rPr lang="ru-RU" sz="1600" dirty="0" smtClean="0"/>
              <a:t>акушер-гинеколог, перинатальный психолог, специалист акушерского сопровождения, консультант Центра семейных технологий «Жемчужинка», </a:t>
            </a:r>
            <a:r>
              <a:rPr lang="ru-RU" sz="1600" dirty="0" err="1" smtClean="0"/>
              <a:t>колумнист</a:t>
            </a:r>
            <a:r>
              <a:rPr lang="ru-RU" sz="1600" dirty="0" smtClean="0"/>
              <a:t> журналов «9 месяцев», «Беременность», «Мама и малыш»</a:t>
            </a:r>
          </a:p>
          <a:p>
            <a:r>
              <a:rPr lang="ru-RU" sz="1800" dirty="0" smtClean="0"/>
              <a:t>ПРЕПОДАВАТЕЛЬ СВЯТО-ДИМИТРИЕВСКОГО УЧИЛИЩА СЕСТЕР МИЛОСЕРДИЯ</a:t>
            </a:r>
            <a:endParaRPr lang="ru-RU" sz="1800" dirty="0"/>
          </a:p>
        </p:txBody>
      </p:sp>
    </p:spTree>
    <p:extLst>
      <p:ext uri="{BB962C8B-B14F-4D97-AF65-F5344CB8AC3E}">
        <p14:creationId xmlns:p14="http://schemas.microsoft.com/office/powerpoint/2010/main" val="2703829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000" dirty="0"/>
              <a:t>В социальной </a:t>
            </a:r>
            <a:r>
              <a:rPr lang="ru-RU" sz="2000" dirty="0" smtClean="0"/>
              <a:t>концепции Русской </a:t>
            </a:r>
            <a:r>
              <a:rPr lang="ru-RU" sz="2000" dirty="0"/>
              <a:t>Православной Церкви суррогатному материнству даётся следующая критическая оценка:</a:t>
            </a:r>
            <a:br>
              <a:rPr lang="ru-RU" sz="2000" dirty="0"/>
            </a:br>
            <a:r>
              <a:rPr lang="ru-RU" sz="2000" dirty="0"/>
              <a:t/>
            </a:r>
            <a:br>
              <a:rPr lang="ru-RU" sz="2000" dirty="0"/>
            </a:br>
            <a:r>
              <a:rPr lang="ru-RU" sz="2800" dirty="0"/>
              <a:t>«Суррогатное материнство» травмирует как вынашивающую женщину, материнские чувства которой попираются, так и дитя, которое впоследствии может испытывать кризис самосознания…</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645024"/>
            <a:ext cx="3977332" cy="2639954"/>
          </a:xfrm>
          <a:prstGeom prst="rect">
            <a:avLst/>
          </a:prstGeom>
        </p:spPr>
      </p:pic>
    </p:spTree>
    <p:extLst>
      <p:ext uri="{BB962C8B-B14F-4D97-AF65-F5344CB8AC3E}">
        <p14:creationId xmlns:p14="http://schemas.microsoft.com/office/powerpoint/2010/main" val="28822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39552"/>
            <a:ext cx="4618856" cy="2429934"/>
          </a:xfrm>
        </p:spPr>
        <p:txBody>
          <a:bodyPr/>
          <a:lstStyle/>
          <a:p>
            <a:r>
              <a:rPr lang="ru-RU" dirty="0" smtClean="0"/>
              <a:t>ИСТОРИЯ МЕТОДИКИ</a:t>
            </a:r>
            <a:endParaRPr lang="ru-RU" dirty="0"/>
          </a:p>
        </p:txBody>
      </p:sp>
      <p:sp>
        <p:nvSpPr>
          <p:cNvPr id="3" name="Текст 2"/>
          <p:cNvSpPr>
            <a:spLocks noGrp="1"/>
          </p:cNvSpPr>
          <p:nvPr>
            <p:ph type="body" sz="half" idx="2"/>
          </p:nvPr>
        </p:nvSpPr>
        <p:spPr>
          <a:xfrm>
            <a:off x="4788024" y="476672"/>
            <a:ext cx="3818467" cy="4824536"/>
          </a:xfrm>
        </p:spPr>
        <p:txBody>
          <a:bodyPr>
            <a:noAutofit/>
          </a:bodyPr>
          <a:lstStyle/>
          <a:p>
            <a:r>
              <a:rPr lang="ru-RU" sz="1600" dirty="0" smtClean="0"/>
              <a:t>Суррогатное материнство – современная репродуктивная технология, основанная на методе ЭКО (</a:t>
            </a:r>
            <a:r>
              <a:rPr lang="ru-RU" sz="1600" dirty="0" err="1" smtClean="0"/>
              <a:t>эстракорпоральное</a:t>
            </a:r>
            <a:r>
              <a:rPr lang="ru-RU" sz="1600" dirty="0" smtClean="0"/>
              <a:t> оплодотворение), то есть зачатии вне тела генетической матери , и последующем переносе оплодотворенной яйцеклетки в матку другой женщины, которая именуется суррогатной матерью.</a:t>
            </a:r>
          </a:p>
          <a:p>
            <a:r>
              <a:rPr lang="ru-RU" sz="1600" dirty="0" smtClean="0"/>
              <a:t>1980г- первое официальное заявление  об успешном суррогатном материнстве на коммерческой основе. США, штат Иллинойс. </a:t>
            </a:r>
          </a:p>
          <a:p>
            <a:r>
              <a:rPr lang="ru-RU" sz="1600" dirty="0" smtClean="0"/>
              <a:t>1987г, ЮАР – первый случай вынашивания ребенка родной матерью бесплодной женщины.</a:t>
            </a:r>
          </a:p>
          <a:p>
            <a:r>
              <a:rPr lang="ru-RU" sz="1600" dirty="0" smtClean="0"/>
              <a:t>1989г- в Великобритании эмбриона генетических родителей </a:t>
            </a:r>
            <a:r>
              <a:rPr lang="ru-RU" sz="1600" dirty="0"/>
              <a:t> </a:t>
            </a:r>
            <a:r>
              <a:rPr lang="ru-RU" sz="1600" dirty="0" smtClean="0"/>
              <a:t>выносила родная сестра бесплодной женщины.</a:t>
            </a:r>
          </a:p>
          <a:p>
            <a:r>
              <a:rPr lang="ru-RU" sz="1600" dirty="0" smtClean="0"/>
              <a:t>2011- законодательное урегулирование суррогатного материнства в России</a:t>
            </a:r>
            <a:endParaRPr lang="ru-RU" sz="1600" dirty="0"/>
          </a:p>
        </p:txBody>
      </p:sp>
      <p:pic>
        <p:nvPicPr>
          <p:cNvPr id="8" name="Рисунок 7"/>
          <p:cNvPicPr>
            <a:picLocks noGrp="1" noChangeAspect="1"/>
          </p:cNvPicPr>
          <p:nvPr>
            <p:ph type="pic" idx="1"/>
          </p:nvPr>
        </p:nvPicPr>
        <p:blipFill>
          <a:blip r:embed="rId2">
            <a:extLst>
              <a:ext uri="{28A0092B-C50C-407E-A947-70E740481C1C}">
                <a14:useLocalDpi xmlns:a14="http://schemas.microsoft.com/office/drawing/2010/main" val="0"/>
              </a:ext>
            </a:extLst>
          </a:blip>
          <a:srcRect l="9378" r="9378"/>
          <a:stretch>
            <a:fillRect/>
          </a:stretch>
        </p:blipFill>
        <p:spPr/>
      </p:pic>
    </p:spTree>
    <p:extLst>
      <p:ext uri="{BB962C8B-B14F-4D97-AF65-F5344CB8AC3E}">
        <p14:creationId xmlns:p14="http://schemas.microsoft.com/office/powerpoint/2010/main" val="2105121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Суррогатное материнство в современном мире.</a:t>
            </a:r>
            <a:endParaRPr lang="ru-RU" sz="2000" dirty="0"/>
          </a:p>
        </p:txBody>
      </p:sp>
      <p:sp>
        <p:nvSpPr>
          <p:cNvPr id="3" name="Объект 2"/>
          <p:cNvSpPr>
            <a:spLocks noGrp="1"/>
          </p:cNvSpPr>
          <p:nvPr>
            <p:ph sz="quarter" idx="13"/>
          </p:nvPr>
        </p:nvSpPr>
        <p:spPr>
          <a:xfrm>
            <a:off x="395536" y="2132856"/>
            <a:ext cx="8136904" cy="4392488"/>
          </a:xfrm>
        </p:spPr>
        <p:txBody>
          <a:bodyPr>
            <a:normAutofit fontScale="77500" lnSpcReduction="20000"/>
          </a:bodyPr>
          <a:lstStyle/>
          <a:p>
            <a:endParaRPr lang="en-US" dirty="0" smtClean="0"/>
          </a:p>
          <a:p>
            <a:r>
              <a:rPr lang="ru-RU" dirty="0"/>
              <a:t>В большинстве стран Европы суррогатное материнство запрещено законом. Ватикан еще в 1987 году выступил категорически против искусственного оплодотворения и призвал всех врачей-католиков воздержаться от исследований в этой области. Во Франции запрет связан с тем, что суррогатное материнство противоречит законодательству об усыновлении и нарушает положение о "</a:t>
            </a:r>
            <a:r>
              <a:rPr lang="ru-RU" dirty="0" err="1"/>
              <a:t>неотчуждаемости</a:t>
            </a:r>
            <a:r>
              <a:rPr lang="ru-RU" dirty="0"/>
              <a:t> человеческого тела". В Германии преступлением считается любая попытка "осуществить искусственное оплодотворение женщины, готовой отказаться от своего ребенка после его рождения, или имплантировать ей человеческий эмбрион", причем ответственность за эти действия возложена только на медиков. В Италии к методу ЭКО имеют право прибегнуть только бесплодные пары. Законы Израиля, Канады, Великобритании и нескольких американских штатов запрещают лишь коммерческие соглашения о суррогатном материнстве. В России, а также в США, ЮАР и на Украине суррогатное материнство не только разрешено, но и может иметь коммерческую основу.</a:t>
            </a:r>
          </a:p>
        </p:txBody>
      </p:sp>
    </p:spTree>
    <p:extLst>
      <p:ext uri="{BB962C8B-B14F-4D97-AF65-F5344CB8AC3E}">
        <p14:creationId xmlns:p14="http://schemas.microsoft.com/office/powerpoint/2010/main" val="2050212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Суррогатное материнство:</a:t>
            </a:r>
            <a:r>
              <a:rPr lang="ru-RU" dirty="0"/>
              <a:t/>
            </a:r>
            <a:br>
              <a:rPr lang="ru-RU" dirty="0"/>
            </a:br>
            <a:r>
              <a:rPr lang="ru-RU" dirty="0" smtClean="0"/>
              <a:t>аргументы «за»</a:t>
            </a:r>
            <a:endParaRPr lang="ru-RU" dirty="0"/>
          </a:p>
        </p:txBody>
      </p:sp>
      <p:sp>
        <p:nvSpPr>
          <p:cNvPr id="3" name="Объект 2"/>
          <p:cNvSpPr>
            <a:spLocks noGrp="1"/>
          </p:cNvSpPr>
          <p:nvPr>
            <p:ph sz="quarter" idx="13"/>
          </p:nvPr>
        </p:nvSpPr>
        <p:spPr/>
        <p:txBody>
          <a:bodyPr>
            <a:normAutofit lnSpcReduction="10000"/>
          </a:bodyPr>
          <a:lstStyle/>
          <a:p>
            <a:pPr marL="0" indent="0">
              <a:buNone/>
            </a:pPr>
            <a:r>
              <a:rPr lang="ru-RU" sz="1600" dirty="0" smtClean="0"/>
              <a:t> -возможность для бесплодной пары получить генетически «своего» ребенка</a:t>
            </a:r>
          </a:p>
          <a:p>
            <a:pPr marL="0" indent="0">
              <a:buNone/>
            </a:pPr>
            <a:r>
              <a:rPr lang="ru-RU" sz="1600" dirty="0" smtClean="0"/>
              <a:t>-возможность рождения ребенка в гомосексуальном союзе</a:t>
            </a:r>
          </a:p>
          <a:p>
            <a:pPr marL="0" indent="0">
              <a:buNone/>
            </a:pPr>
            <a:r>
              <a:rPr lang="ru-RU" sz="1600" dirty="0" smtClean="0"/>
              <a:t>-возможность рождения генетически «своего» ребенка одинокой женщине, страдающей бесплодием</a:t>
            </a:r>
          </a:p>
          <a:p>
            <a:pPr marL="0" indent="0">
              <a:buNone/>
            </a:pPr>
            <a:r>
              <a:rPr lang="ru-RU" sz="1600" dirty="0" smtClean="0"/>
              <a:t>-возможность помочь родным обрести генетически «своего» ребенка в бесплодном браке</a:t>
            </a:r>
          </a:p>
          <a:p>
            <a:pPr marL="0" indent="0">
              <a:buNone/>
            </a:pPr>
            <a:r>
              <a:rPr lang="ru-RU" sz="1600" dirty="0" smtClean="0"/>
              <a:t>-возможность заработать для здоровой, но материально необеспеченной женщины путем помощи бесплодной паре</a:t>
            </a:r>
          </a:p>
          <a:p>
            <a:pPr marL="0" indent="0">
              <a:buNone/>
            </a:pPr>
            <a:endParaRPr lang="ru-RU" sz="1600" dirty="0" smtClean="0"/>
          </a:p>
        </p:txBody>
      </p:sp>
      <p:pic>
        <p:nvPicPr>
          <p:cNvPr id="5" name="Объект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645025" y="3026759"/>
            <a:ext cx="3822700" cy="2752344"/>
          </a:xfrm>
        </p:spPr>
      </p:pic>
    </p:spTree>
    <p:extLst>
      <p:ext uri="{BB962C8B-B14F-4D97-AF65-F5344CB8AC3E}">
        <p14:creationId xmlns:p14="http://schemas.microsoft.com/office/powerpoint/2010/main" val="266797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Суррогатное материнство:</a:t>
            </a:r>
            <a:br>
              <a:rPr lang="ru-RU" dirty="0"/>
            </a:br>
            <a:r>
              <a:rPr lang="ru-RU" dirty="0" smtClean="0"/>
              <a:t>аргументы </a:t>
            </a:r>
            <a:r>
              <a:rPr lang="ru-RU" dirty="0"/>
              <a:t>«против»</a:t>
            </a:r>
          </a:p>
        </p:txBody>
      </p:sp>
      <p:sp>
        <p:nvSpPr>
          <p:cNvPr id="3" name="Объект 2"/>
          <p:cNvSpPr>
            <a:spLocks noGrp="1"/>
          </p:cNvSpPr>
          <p:nvPr>
            <p:ph sz="quarter" idx="13"/>
          </p:nvPr>
        </p:nvSpPr>
        <p:spPr>
          <a:xfrm>
            <a:off x="3851920" y="2708920"/>
            <a:ext cx="4975465" cy="3447288"/>
          </a:xfrm>
        </p:spPr>
        <p:txBody>
          <a:bodyPr>
            <a:normAutofit fontScale="85000" lnSpcReduction="20000"/>
          </a:bodyPr>
          <a:lstStyle/>
          <a:p>
            <a:pPr>
              <a:buFontTx/>
              <a:buChar char="-"/>
            </a:pPr>
            <a:r>
              <a:rPr lang="ru-RU" sz="1800" dirty="0" smtClean="0"/>
              <a:t>Превращение детей в подобие товара, а женщин – в биомеханизм для вынашивания</a:t>
            </a:r>
          </a:p>
          <a:p>
            <a:pPr>
              <a:buFontTx/>
              <a:buChar char="-"/>
            </a:pPr>
            <a:r>
              <a:rPr lang="ru-RU" sz="1800" dirty="0" smtClean="0"/>
              <a:t>Риск мошенничества со стороны организаций-посредников, медицинских клиник и потенциальных суррогатных матерей</a:t>
            </a:r>
          </a:p>
          <a:p>
            <a:pPr>
              <a:buFontTx/>
              <a:buChar char="-"/>
            </a:pPr>
            <a:r>
              <a:rPr lang="ru-RU" sz="1800" dirty="0" smtClean="0"/>
              <a:t>Риск последующего отказа суррогатной матери отдать рожденного ребенка генетическим родителям</a:t>
            </a:r>
          </a:p>
          <a:p>
            <a:pPr>
              <a:buFontTx/>
              <a:buChar char="-"/>
            </a:pPr>
            <a:r>
              <a:rPr lang="ru-RU" sz="1800" dirty="0" smtClean="0"/>
              <a:t>Риск последующего отказа генетических родителей принять родившегося ребенка от суррогатной матери</a:t>
            </a:r>
          </a:p>
          <a:p>
            <a:pPr>
              <a:buFontTx/>
              <a:buChar char="-"/>
            </a:pPr>
            <a:r>
              <a:rPr lang="ru-RU" sz="1800" dirty="0" smtClean="0">
                <a:solidFill>
                  <a:srgbClr val="FF0000"/>
                </a:solidFill>
              </a:rPr>
              <a:t>Риск глубокой психологической травмы для всех участников: женщины, выносившей и отдавшей «чужого ребенка», родителей, получивших «своего ребенка», выношенного другой женщиной, а впоследствии – и ребенка, выношенного и зачатого разными матерями</a:t>
            </a:r>
          </a:p>
          <a:p>
            <a:pPr>
              <a:buFontTx/>
              <a:buChar char="-"/>
            </a:pPr>
            <a:endParaRPr lang="ru-RU" sz="1800" dirty="0" smtClean="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212976"/>
            <a:ext cx="3728348" cy="2406203"/>
          </a:xfrm>
          <a:prstGeom prst="rect">
            <a:avLst/>
          </a:prstGeom>
        </p:spPr>
      </p:pic>
    </p:spTree>
    <p:extLst>
      <p:ext uri="{BB962C8B-B14F-4D97-AF65-F5344CB8AC3E}">
        <p14:creationId xmlns:p14="http://schemas.microsoft.com/office/powerpoint/2010/main" val="3288461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0032" y="-603448"/>
            <a:ext cx="3812645" cy="2429934"/>
          </a:xfrm>
        </p:spPr>
        <p:txBody>
          <a:bodyPr/>
          <a:lstStyle/>
          <a:p>
            <a:r>
              <a:rPr lang="ru-RU" dirty="0" smtClean="0"/>
              <a:t>Может ли МАТЕРИНСТВО быть СУРРОГАТНЫМ…</a:t>
            </a:r>
            <a:endParaRPr lang="ru-RU" dirty="0"/>
          </a:p>
        </p:txBody>
      </p:sp>
      <p:sp>
        <p:nvSpPr>
          <p:cNvPr id="3" name="Текст 2"/>
          <p:cNvSpPr>
            <a:spLocks noGrp="1"/>
          </p:cNvSpPr>
          <p:nvPr>
            <p:ph type="body" sz="half" idx="2"/>
          </p:nvPr>
        </p:nvSpPr>
        <p:spPr>
          <a:xfrm>
            <a:off x="4716016" y="1916832"/>
            <a:ext cx="3818467" cy="2421467"/>
          </a:xfrm>
        </p:spPr>
        <p:txBody>
          <a:bodyPr>
            <a:noAutofit/>
          </a:bodyPr>
          <a:lstStyle/>
          <a:p>
            <a:r>
              <a:rPr lang="ru-RU" sz="1600" dirty="0" smtClean="0"/>
              <a:t>Физиологические изменения в организме беременной женщины  таковы, что, независимо от изначальных планов суррогатной  матери, быть «беременной понарошку» не получится.  Гормональная перестройка, необходимая для вынашивания плода, перестроит работу нервной системы – и в результате суррогатная мать будет испытывать всю гамму психологических изменений, свойственных  всем без исключения беременным, погружаться в заботу о течении СОБСТВЕННОЙ беременности, ощущения СОБСТВЕННОГО материнства, вынашивания СОБСТВЕННОГО ребенка … </a:t>
            </a:r>
            <a:endParaRPr lang="ru-RU" sz="1600"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9479" r="9479"/>
          <a:stretch>
            <a:fillRect/>
          </a:stretch>
        </p:blipFill>
        <p:spPr/>
      </p:pic>
    </p:spTree>
    <p:extLst>
      <p:ext uri="{BB962C8B-B14F-4D97-AF65-F5344CB8AC3E}">
        <p14:creationId xmlns:p14="http://schemas.microsoft.com/office/powerpoint/2010/main" val="1440283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32656"/>
            <a:ext cx="7772400" cy="1524000"/>
          </a:xfrm>
        </p:spPr>
        <p:txBody>
          <a:bodyPr>
            <a:normAutofit/>
          </a:bodyPr>
          <a:lstStyle/>
          <a:p>
            <a:r>
              <a:rPr lang="ru-RU" sz="2800" dirty="0" smtClean="0"/>
              <a:t>Психологические аспекты беременности</a:t>
            </a:r>
            <a:r>
              <a:rPr lang="ru-RU" sz="2000" dirty="0" smtClean="0"/>
              <a:t>.</a:t>
            </a:r>
            <a:endParaRPr lang="ru-RU" sz="2000" dirty="0"/>
          </a:p>
        </p:txBody>
      </p:sp>
      <p:sp>
        <p:nvSpPr>
          <p:cNvPr id="4" name="Текст 3"/>
          <p:cNvSpPr>
            <a:spLocks noGrp="1"/>
          </p:cNvSpPr>
          <p:nvPr>
            <p:ph type="body" idx="1"/>
          </p:nvPr>
        </p:nvSpPr>
        <p:spPr>
          <a:xfrm>
            <a:off x="1691680" y="2996952"/>
            <a:ext cx="6417734" cy="939801"/>
          </a:xfrm>
        </p:spPr>
        <p:txBody>
          <a:bodyPr>
            <a:normAutofit fontScale="25000" lnSpcReduction="20000"/>
          </a:bodyPr>
          <a:lstStyle/>
          <a:p>
            <a:pPr algn="l"/>
            <a:r>
              <a:rPr lang="en-US" dirty="0" smtClean="0"/>
              <a:t> </a:t>
            </a:r>
            <a:r>
              <a:rPr lang="ru-RU" sz="8000" dirty="0"/>
              <a:t>За девять месяцев беременности женщина по-разному осознает свое состояние. В перинатальной психологии (</a:t>
            </a:r>
            <a:r>
              <a:rPr lang="ru-RU" sz="8000" dirty="0" err="1"/>
              <a:t>pere</a:t>
            </a:r>
            <a:r>
              <a:rPr lang="ru-RU" sz="8000" dirty="0"/>
              <a:t> – </a:t>
            </a:r>
            <a:r>
              <a:rPr lang="ru-RU" sz="8000" dirty="0" smtClean="0"/>
              <a:t>через; </a:t>
            </a:r>
            <a:r>
              <a:rPr lang="ru-RU" sz="8000" dirty="0" err="1"/>
              <a:t>natos</a:t>
            </a:r>
            <a:r>
              <a:rPr lang="ru-RU" sz="8000" dirty="0"/>
              <a:t> – рождение) принято выделять несколько периодов, в которых отношение беременной женщины к своему «интересному положению» и к окружающему миру претерпевает значительные изменения. Все они входят в так называемую психологическую доминанту беременности, то есть в ряд различных эмоциональных состояний, которые властвуют (доминируют) над всеми остальными житейскими переживаниями.</a:t>
            </a:r>
            <a:endParaRPr lang="en-US" sz="80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933056"/>
            <a:ext cx="8712968" cy="2736304"/>
          </a:xfrm>
          <a:prstGeom prst="rect">
            <a:avLst/>
          </a:prstGeom>
        </p:spPr>
      </p:pic>
    </p:spTree>
    <p:extLst>
      <p:ext uri="{BB962C8B-B14F-4D97-AF65-F5344CB8AC3E}">
        <p14:creationId xmlns:p14="http://schemas.microsoft.com/office/powerpoint/2010/main" val="229879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199" y="332656"/>
            <a:ext cx="8229600" cy="1252728"/>
          </a:xfrm>
        </p:spPr>
        <p:txBody>
          <a:bodyPr/>
          <a:lstStyle/>
          <a:p>
            <a:r>
              <a:rPr lang="ru-RU" dirty="0" smtClean="0"/>
              <a:t>Доминанты беременности.</a:t>
            </a:r>
            <a:endParaRPr lang="ru-RU" dirty="0"/>
          </a:p>
        </p:txBody>
      </p:sp>
      <p:sp>
        <p:nvSpPr>
          <p:cNvPr id="3" name="Объект 2"/>
          <p:cNvSpPr>
            <a:spLocks noGrp="1"/>
          </p:cNvSpPr>
          <p:nvPr>
            <p:ph sz="quarter" idx="13"/>
          </p:nvPr>
        </p:nvSpPr>
        <p:spPr/>
        <p:txBody>
          <a:bodyPr>
            <a:normAutofit/>
          </a:bodyPr>
          <a:lstStyle/>
          <a:p>
            <a:r>
              <a:rPr lang="ru-RU" dirty="0" smtClean="0"/>
              <a:t>Адаптационная доминанта</a:t>
            </a:r>
          </a:p>
          <a:p>
            <a:r>
              <a:rPr lang="ru-RU" dirty="0" smtClean="0"/>
              <a:t>Доминанта погружения</a:t>
            </a:r>
          </a:p>
          <a:p>
            <a:r>
              <a:rPr lang="ru-RU" dirty="0" smtClean="0"/>
              <a:t>Доминанта гнездования</a:t>
            </a:r>
          </a:p>
          <a:p>
            <a:r>
              <a:rPr lang="ru-RU" dirty="0" smtClean="0"/>
              <a:t>Информационная доминанта</a:t>
            </a:r>
          </a:p>
          <a:p>
            <a:r>
              <a:rPr lang="ru-RU" dirty="0" smtClean="0"/>
              <a:t>Предродовая доминанта</a:t>
            </a:r>
            <a:endParaRPr lang="ru-RU" dirty="0"/>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9504" y="2924944"/>
            <a:ext cx="4212976" cy="3152510"/>
          </a:xfrm>
          <a:prstGeom prst="rect">
            <a:avLst/>
          </a:prstGeom>
        </p:spPr>
      </p:pic>
    </p:spTree>
    <p:extLst>
      <p:ext uri="{BB962C8B-B14F-4D97-AF65-F5344CB8AC3E}">
        <p14:creationId xmlns:p14="http://schemas.microsoft.com/office/powerpoint/2010/main" val="1582920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221060"/>
            <a:ext cx="8568952" cy="4392488"/>
          </a:xfrm>
        </p:spPr>
        <p:txBody>
          <a:bodyPr>
            <a:noAutofit/>
          </a:bodyPr>
          <a:lstStyle/>
          <a:p>
            <a:r>
              <a:rPr lang="ru-RU" sz="1800" dirty="0" smtClean="0"/>
              <a:t>При </a:t>
            </a:r>
            <a:r>
              <a:rPr lang="ru-RU" sz="1800" dirty="0"/>
              <a:t>суррогатном материнстве ни одна из естественных потребностей беременной матери не реализуется. «Изъян со стороны психологического статуса у женщины, которая носит ребенка и знает, что он никогда не будет ей принадлежать, </a:t>
            </a:r>
            <a:r>
              <a:rPr lang="ru-RU" sz="1800" dirty="0" smtClean="0"/>
              <a:t>безусловен. У суррогатных матерей </a:t>
            </a:r>
            <a:r>
              <a:rPr lang="ru-RU" sz="1800" dirty="0"/>
              <a:t>происходит как бы «раздвоение личности»: одна часть планирует некоторую медицинскую </a:t>
            </a:r>
            <a:r>
              <a:rPr lang="ru-RU" sz="1800" dirty="0" smtClean="0"/>
              <a:t>операцию, </a:t>
            </a:r>
            <a:r>
              <a:rPr lang="ru-RU" sz="1800" dirty="0"/>
              <a:t>а вторая не зависимо от первой оказывается по настоящему беременной; эта часть любит еще не </a:t>
            </a:r>
            <a:r>
              <a:rPr lang="ru-RU" sz="1800" dirty="0" smtClean="0"/>
              <a:t>родившегося </a:t>
            </a:r>
            <a:r>
              <a:rPr lang="ru-RU" sz="1800" dirty="0"/>
              <a:t>ребенка и, естественно, считает его своим. Такой диссонанс находится на грани между нормой и патологией психического здоровья женщины; раздвоение личности вкупе с мощной гормональной перестройкой может </a:t>
            </a:r>
            <a:r>
              <a:rPr lang="ru-RU" sz="1800" dirty="0" smtClean="0"/>
              <a:t>спровоцировать </a:t>
            </a:r>
            <a:r>
              <a:rPr lang="ru-RU" sz="1800" dirty="0"/>
              <a:t>развитие серьезного психического расстройства. Бесспорно, такое психоэмоциональное состояние вредно не только для самой суррогатной матери, но и для плода, который она </a:t>
            </a:r>
            <a:r>
              <a:rPr lang="ru-RU" sz="1800" dirty="0" smtClean="0"/>
              <a:t>носит: состояние постоянного стресса увеличивает риск развития осложнений беременности, отражающихся на развитии и здоровье будущего ребенка.</a:t>
            </a:r>
            <a:endParaRPr lang="ru-RU" sz="1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581128"/>
            <a:ext cx="2093839" cy="2120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077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301</TotalTime>
  <Words>763</Words>
  <Application>Microsoft Office PowerPoint</Application>
  <PresentationFormat>Экран (4:3)</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БИОЭТИЧЕСКИЕ АСПЕКТЫ СУРРОГАТНОГО МАТЕРИНСТВА</vt:lpstr>
      <vt:lpstr>ИСТОРИЯ МЕТОДИКИ</vt:lpstr>
      <vt:lpstr>Суррогатное материнство в современном мире.</vt:lpstr>
      <vt:lpstr>Суррогатное материнство: аргументы «за»</vt:lpstr>
      <vt:lpstr>Суррогатное материнство: аргументы «против»</vt:lpstr>
      <vt:lpstr>Может ли МАТЕРИНСТВО быть СУРРОГАТНЫМ…</vt:lpstr>
      <vt:lpstr>Психологические аспекты беременности.</vt:lpstr>
      <vt:lpstr>Доминанты беременности.</vt:lpstr>
      <vt:lpstr>При суррогатном материнстве ни одна из естественных потребностей беременной матери не реализуется. «Изъян со стороны психологического статуса у женщины, которая носит ребенка и знает, что он никогда не будет ей принадлежать, безусловен. У суррогатных матерей происходит как бы «раздвоение личности»: одна часть планирует некоторую медицинскую операцию, а вторая не зависимо от первой оказывается по настоящему беременной; эта часть любит еще не родившегося ребенка и, естественно, считает его своим. Такой диссонанс находится на грани между нормой и патологией психического здоровья женщины; раздвоение личности вкупе с мощной гормональной перестройкой может спровоцировать развитие серьезного психического расстройства. Бесспорно, такое психоэмоциональное состояние вредно не только для самой суррогатной матери, но и для плода, который она носит: состояние постоянного стресса увеличивает риск развития осложнений беременности, отражающихся на развитии и здоровье будущего ребенка.</vt:lpstr>
      <vt:lpstr>В социальной концепции Русской Православной Церкви суррогатному материнству даётся следующая критическая оценка:  «Суррогатное материнство» травмирует как вынашивающую женщину, материнские чувства которой попираются, так и дитя, которое впоследствии может испытывать кризис самосознания…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Выступление Елизаветы Новоселовой</dc:title>
  <dc:creator>Asus</dc:creator>
  <cp:lastModifiedBy>Asus</cp:lastModifiedBy>
  <cp:revision>35</cp:revision>
  <dcterms:created xsi:type="dcterms:W3CDTF">2018-01-09T17:43:32Z</dcterms:created>
  <dcterms:modified xsi:type="dcterms:W3CDTF">2018-01-09T22:45:09Z</dcterms:modified>
</cp:coreProperties>
</file>