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103059581320449"/>
          <c:y val="1.751185497426308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БЕСПЛОДИЕ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ЖЕНСКОЕ</c:v>
                </c:pt>
                <c:pt idx="1">
                  <c:v>МУЖСКОЕ</c:v>
                </c:pt>
                <c:pt idx="2">
                  <c:v>СОЧЕТАННОЕ</c:v>
                </c:pt>
                <c:pt idx="3">
                  <c:v>ПРИЧИНА НЕ УСТАНОВЛЕНА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4612" y="286869"/>
            <a:ext cx="6651812" cy="292249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Вспомогательные репродуктивные технологии: проблема выбора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698" y="3433481"/>
            <a:ext cx="5002302" cy="797859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Журавлева А.Д., врач акушер-гинеколог ГКБ №1, заслуженный врач РФ, преподаватель ГБПОУ ДЗМ «Свято-</a:t>
            </a:r>
            <a:r>
              <a:rPr lang="ru-RU" sz="2400" dirty="0" err="1" smtClean="0"/>
              <a:t>Димитриевское</a:t>
            </a:r>
            <a:r>
              <a:rPr lang="ru-RU" sz="2400" dirty="0" smtClean="0"/>
              <a:t> УСМ»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Осложнения ВРТ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77108"/>
            <a:ext cx="7886700" cy="469985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Синдром </a:t>
            </a:r>
            <a:r>
              <a:rPr lang="ru-RU" sz="3600" dirty="0" err="1" smtClean="0"/>
              <a:t>гиперстимуляции</a:t>
            </a:r>
            <a:r>
              <a:rPr lang="ru-RU" sz="3600" dirty="0" smtClean="0"/>
              <a:t> яичников (СГЯ)</a:t>
            </a:r>
          </a:p>
          <a:p>
            <a:pPr marL="0" indent="0">
              <a:buNone/>
            </a:pPr>
            <a:r>
              <a:rPr lang="ru-RU" sz="3600" dirty="0" smtClean="0"/>
              <a:t>-легкая форма</a:t>
            </a:r>
          </a:p>
          <a:p>
            <a:pPr>
              <a:buFontTx/>
              <a:buChar char="-"/>
            </a:pPr>
            <a:r>
              <a:rPr lang="ru-RU" sz="3600" dirty="0"/>
              <a:t>с</a:t>
            </a:r>
            <a:r>
              <a:rPr lang="ru-RU" sz="3600" dirty="0" smtClean="0"/>
              <a:t>редней тяжести</a:t>
            </a:r>
          </a:p>
          <a:p>
            <a:pPr>
              <a:buFontTx/>
              <a:buChar char="-"/>
            </a:pPr>
            <a:r>
              <a:rPr lang="ru-RU" sz="3600" dirty="0"/>
              <a:t>т</a:t>
            </a:r>
            <a:r>
              <a:rPr lang="ru-RU" sz="3600" dirty="0" smtClean="0"/>
              <a:t>яжелая форма</a:t>
            </a:r>
          </a:p>
          <a:p>
            <a:r>
              <a:rPr lang="ru-RU" sz="3600" dirty="0" smtClean="0"/>
              <a:t>Внематочная беременность</a:t>
            </a:r>
          </a:p>
          <a:p>
            <a:r>
              <a:rPr lang="ru-RU" sz="3600" dirty="0" smtClean="0"/>
              <a:t>Многоплодная беременность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F:\РЧ ВРТ проблема выбора\giperstimulyaciya-yaichniko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16" y="2275609"/>
            <a:ext cx="2903942" cy="18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01162"/>
            <a:ext cx="6695342" cy="11895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ПОСЛЕДСТВИЯ   ЭКО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68315"/>
            <a:ext cx="5719396" cy="41235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Синдром преждевременного истощения яичников, как результат ранний климакс</a:t>
            </a:r>
          </a:p>
          <a:p>
            <a:r>
              <a:rPr lang="ru-RU" sz="2800" dirty="0" smtClean="0"/>
              <a:t>Многократные попытки ЭКО могут быть триггером онкологического процесса</a:t>
            </a:r>
          </a:p>
          <a:p>
            <a:r>
              <a:rPr lang="ru-RU" sz="2800" dirty="0" smtClean="0"/>
              <a:t>Заболевания щитовидной железы</a:t>
            </a:r>
          </a:p>
          <a:p>
            <a:r>
              <a:rPr lang="ru-RU" sz="2800" dirty="0" err="1" smtClean="0"/>
              <a:t>Кардиомиопатия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5122" name="Picture 2" descr="G:\РЧ ВРТ проблема выбора\70b1b3edc717f46341c3c77f480f9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2731" y="4328670"/>
            <a:ext cx="2892669" cy="2415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РЧ ВРТ проблема выбора\1onb_2_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8807"/>
            <a:ext cx="3294183" cy="2470637"/>
          </a:xfrm>
          <a:prstGeom prst="rect">
            <a:avLst/>
          </a:prstGeom>
          <a:noFill/>
        </p:spPr>
      </p:pic>
      <p:pic>
        <p:nvPicPr>
          <p:cNvPr id="6149" name="Picture 5" descr="G:\РЧ ВРТ проблема выбора\Sto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55" y="668216"/>
            <a:ext cx="2022231" cy="3033346"/>
          </a:xfrm>
          <a:prstGeom prst="rect">
            <a:avLst/>
          </a:prstGeom>
          <a:noFill/>
        </p:spPr>
      </p:pic>
      <p:pic>
        <p:nvPicPr>
          <p:cNvPr id="6150" name="Picture 6" descr="G:\РЧ ВРТ проблема выбора\f763807bce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3158" y="4501661"/>
            <a:ext cx="3324742" cy="2218226"/>
          </a:xfrm>
          <a:prstGeom prst="rect">
            <a:avLst/>
          </a:prstGeom>
          <a:noFill/>
        </p:spPr>
      </p:pic>
      <p:pic>
        <p:nvPicPr>
          <p:cNvPr id="6148" name="Picture 4" descr="G:\РЧ ВРТ проблема выбора\1000-Golubeva_Svetlana-9209044b9e9868d9447a9e738c40af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0815" y="2298090"/>
            <a:ext cx="3810000" cy="2541587"/>
          </a:xfrm>
          <a:prstGeom prst="rect">
            <a:avLst/>
          </a:prstGeom>
          <a:noFill/>
        </p:spPr>
      </p:pic>
      <p:pic>
        <p:nvPicPr>
          <p:cNvPr id="6152" name="Picture 8" descr="G:\РЧ ВРТ проблема выбора\novorozhdennyi-reben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5229" y="52754"/>
            <a:ext cx="3908180" cy="2344908"/>
          </a:xfrm>
          <a:prstGeom prst="rect">
            <a:avLst/>
          </a:prstGeom>
          <a:noFill/>
        </p:spPr>
      </p:pic>
      <p:pic>
        <p:nvPicPr>
          <p:cNvPr id="6151" name="Picture 7" descr="G:\РЧ ВРТ проблема выбора\iStock_000020080887Small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4473" y="1934307"/>
            <a:ext cx="2988998" cy="4478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5B9BD5">
                    <a:lumMod val="50000"/>
                  </a:srgbClr>
                </a:solidFill>
              </a:rPr>
              <a:t>«</a:t>
            </a:r>
            <a:r>
              <a:rPr lang="ru-RU" sz="3200" dirty="0">
                <a:solidFill>
                  <a:srgbClr val="5B9BD5">
                    <a:lumMod val="50000"/>
                  </a:srgbClr>
                </a:solidFill>
              </a:rPr>
              <a:t>БЕЗ МЕНЯ НЕ МОЖЕТЕ ТВОРИТИ НИЧЕСОЖЕ» (ИН.15:5</a:t>
            </a:r>
            <a:r>
              <a:rPr lang="ru-RU" sz="3600" dirty="0">
                <a:solidFill>
                  <a:srgbClr val="5B9BD5">
                    <a:lumMod val="50000"/>
                  </a:srgbClr>
                </a:solidFill>
              </a:rPr>
              <a:t>)</a:t>
            </a:r>
            <a:endParaRPr lang="ru-RU" dirty="0"/>
          </a:p>
        </p:txBody>
      </p:sp>
      <p:pic>
        <p:nvPicPr>
          <p:cNvPr id="1026" name="Picture 2" descr="F:\РЧ ВРТ проблема выбора\voznesenie-gospod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2" y="1635010"/>
            <a:ext cx="6856184" cy="48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5654"/>
            <a:ext cx="7565781" cy="12950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БЛАГОДАРЮ ЗА ВНИМАНИЕ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https://pp.userapi.com/c543103/v543103890/c886/iX7hXgv3g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692" y="1705708"/>
            <a:ext cx="5556739" cy="416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РЧ ВРТ проблема выбора\AE3Y0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3645" y="1683297"/>
            <a:ext cx="3577563" cy="2382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Радость материнства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РЧ ВРТ проблема выбора\2773_HHH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529" y="1580436"/>
            <a:ext cx="3753745" cy="2815309"/>
          </a:xfrm>
          <a:prstGeom prst="rect">
            <a:avLst/>
          </a:prstGeom>
          <a:noFill/>
        </p:spPr>
      </p:pic>
      <p:pic>
        <p:nvPicPr>
          <p:cNvPr id="2052" name="Picture 4" descr="G:\РЧ ВРТ проблема выбора\218212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5" y="1513289"/>
            <a:ext cx="3635252" cy="2681743"/>
          </a:xfrm>
          <a:prstGeom prst="rect">
            <a:avLst/>
          </a:prstGeom>
          <a:noFill/>
        </p:spPr>
      </p:pic>
      <p:pic>
        <p:nvPicPr>
          <p:cNvPr id="2053" name="Picture 5" descr="G:\РЧ ВРТ проблема выбора\QPckvQAVcoA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1796" y="3967004"/>
            <a:ext cx="4542204" cy="2622054"/>
          </a:xfrm>
          <a:prstGeom prst="rect">
            <a:avLst/>
          </a:prstGeom>
          <a:noFill/>
        </p:spPr>
      </p:pic>
      <p:pic>
        <p:nvPicPr>
          <p:cNvPr id="2054" name="Picture 6" descr="G:\РЧ ВРТ проблема выбора\rodd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194" y="4076700"/>
            <a:ext cx="3987313" cy="2658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712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62708" y="298939"/>
            <a:ext cx="3965330" cy="12573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Рождество Пресвятой Богородицы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24754" y="615462"/>
            <a:ext cx="3851031" cy="93198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Рождество Христово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G:\РЧ ВРТ проблема выбора\RozhdestvoBogorodicy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29" y="1573946"/>
            <a:ext cx="3753005" cy="4721225"/>
          </a:xfrm>
          <a:prstGeom prst="rect">
            <a:avLst/>
          </a:prstGeom>
          <a:noFill/>
        </p:spPr>
      </p:pic>
      <p:pic>
        <p:nvPicPr>
          <p:cNvPr id="3076" name="Picture 4" descr="G:\РЧ ВРТ проблема выбора\p1b3rsp9ojuhe9vfubthsr1rru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504" y="1644162"/>
            <a:ext cx="4023359" cy="464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219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Пациентки отделений патологии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беременности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29961"/>
            <a:ext cx="7886700" cy="38470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Пациентки с оперированными пороками сердца</a:t>
            </a:r>
          </a:p>
          <a:p>
            <a:r>
              <a:rPr lang="ru-RU" sz="2800" dirty="0" smtClean="0"/>
              <a:t>Пациентки с тяжелым течением сахарного диабета </a:t>
            </a:r>
            <a:r>
              <a:rPr lang="en-US" sz="2800" dirty="0" smtClean="0"/>
              <a:t>I </a:t>
            </a:r>
            <a:r>
              <a:rPr lang="ru-RU" sz="2800" dirty="0" smtClean="0"/>
              <a:t>типа</a:t>
            </a:r>
          </a:p>
          <a:p>
            <a:r>
              <a:rPr lang="ru-RU" sz="2800" dirty="0" smtClean="0"/>
              <a:t>Пациентки с почечной недостаточностью или перенесшие трансплантацию почки</a:t>
            </a:r>
          </a:p>
          <a:p>
            <a:r>
              <a:rPr lang="ru-RU" sz="2800" dirty="0" smtClean="0"/>
              <a:t>Пациентки с другими тяжелыми соматическими заболеваниями – инвалиды 1 и 2 групп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686550" cy="9976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Статистика бесплодия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47446"/>
            <a:ext cx="7886700" cy="46295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данным ВОЗ (Всемирной Организации Здравоохранения) в мире около 5% бесплодных пар</a:t>
            </a:r>
          </a:p>
          <a:p>
            <a:r>
              <a:rPr lang="ru-RU" dirty="0" smtClean="0"/>
              <a:t>В России 15% семейных пар бесплодны, это значит,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каждая седьмая  </a:t>
            </a:r>
            <a:r>
              <a:rPr lang="ru-RU" dirty="0" smtClean="0"/>
              <a:t>супружеская пара бесплодна.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Каждая третья женщина испытывает проблемы с зачатием</a:t>
            </a:r>
          </a:p>
          <a:p>
            <a:pPr algn="ctr">
              <a:buNone/>
            </a:pPr>
            <a:r>
              <a:rPr lang="ru-RU" sz="2400" dirty="0" smtClean="0"/>
              <a:t>      Каждый 35 мужчина стерилен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Фактически людей, которые не могут иметь детей,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гораздо больше, подсчитать точное количество невозможно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16312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Мужское и Женское бесплодие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42950" y="1825624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51692"/>
            <a:ext cx="6563458" cy="10902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ЖЕНСКОЕ БЕСПЛОДИЕ  ПРИЧИНЫ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80392"/>
            <a:ext cx="7886700" cy="4796571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Непроходимость маточных труб</a:t>
            </a:r>
          </a:p>
          <a:p>
            <a:r>
              <a:rPr lang="ru-RU" sz="2800" dirty="0" err="1" smtClean="0"/>
              <a:t>Эндометриоз</a:t>
            </a:r>
            <a:endParaRPr lang="ru-RU" sz="2800" dirty="0" smtClean="0"/>
          </a:p>
          <a:p>
            <a:r>
              <a:rPr lang="ru-RU" sz="2800" dirty="0" smtClean="0"/>
              <a:t>Нарушение овуляции</a:t>
            </a:r>
          </a:p>
          <a:p>
            <a:r>
              <a:rPr lang="ru-RU" sz="2800" dirty="0" smtClean="0"/>
              <a:t>Инфантильная матка и другие аномалии развития</a:t>
            </a:r>
          </a:p>
          <a:p>
            <a:r>
              <a:rPr lang="ru-RU" sz="2800" dirty="0" smtClean="0"/>
              <a:t>Воспалительные и инфекционные заболевания мочеполовой сферы</a:t>
            </a:r>
          </a:p>
          <a:p>
            <a:r>
              <a:rPr lang="ru-RU" sz="2800" dirty="0" smtClean="0"/>
              <a:t>Эндокринные заболевания</a:t>
            </a:r>
          </a:p>
          <a:p>
            <a:r>
              <a:rPr lang="ru-RU" sz="2800" dirty="0" smtClean="0"/>
              <a:t>Патология свертывающей системы крови</a:t>
            </a:r>
          </a:p>
          <a:p>
            <a:r>
              <a:rPr lang="ru-RU" sz="2800" dirty="0" smtClean="0"/>
              <a:t>Иммунологические причины</a:t>
            </a:r>
          </a:p>
          <a:p>
            <a:r>
              <a:rPr lang="ru-RU" sz="2800" dirty="0" smtClean="0"/>
              <a:t>Возрастные изменения в организме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МУЖСКОЕ БЕСПЛОДИЕ</a:t>
            </a:r>
            <a:br>
              <a:rPr lang="ru-RU" dirty="0" smtClean="0"/>
            </a:br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Нарушения сперматогенеза</a:t>
            </a:r>
          </a:p>
          <a:p>
            <a:r>
              <a:rPr lang="ru-RU" sz="2800" dirty="0" smtClean="0"/>
              <a:t>Воспалительные и инфекционные заболевания </a:t>
            </a:r>
          </a:p>
          <a:p>
            <a:r>
              <a:rPr lang="ru-RU" sz="2800" dirty="0" smtClean="0"/>
              <a:t>Онкологические процессы</a:t>
            </a:r>
          </a:p>
          <a:p>
            <a:r>
              <a:rPr lang="ru-RU" sz="2800" dirty="0" err="1" smtClean="0"/>
              <a:t>Варикоцеле</a:t>
            </a:r>
            <a:endParaRPr lang="ru-RU" sz="2800" dirty="0" smtClean="0"/>
          </a:p>
          <a:p>
            <a:r>
              <a:rPr lang="ru-RU" sz="2800" dirty="0" err="1" smtClean="0"/>
              <a:t>Гидроцеле</a:t>
            </a:r>
            <a:endParaRPr lang="ru-RU" sz="2800" dirty="0" smtClean="0"/>
          </a:p>
          <a:p>
            <a:r>
              <a:rPr lang="ru-RU" sz="2800" dirty="0" smtClean="0"/>
              <a:t>Крипторхизм</a:t>
            </a:r>
          </a:p>
          <a:p>
            <a:r>
              <a:rPr lang="ru-RU" sz="2800" dirty="0" smtClean="0"/>
              <a:t>Иммунная патология</a:t>
            </a:r>
          </a:p>
          <a:p>
            <a:r>
              <a:rPr lang="ru-RU" sz="2800" dirty="0" smtClean="0"/>
              <a:t>Эндокринные заболевания</a:t>
            </a:r>
          </a:p>
          <a:p>
            <a:r>
              <a:rPr lang="ru-RU" sz="2800" dirty="0" smtClean="0"/>
              <a:t>Генетические нарушения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ВИДЫ   ВСПОМОГАТЕЛЬНЫХ РЕПРОДУКТИВНЫХ ТЕХНОЛОГИЙ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757083"/>
            <a:ext cx="5377703" cy="47692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Экстракорпоральное оплодотворение</a:t>
            </a:r>
          </a:p>
          <a:p>
            <a:r>
              <a:rPr lang="ru-RU" sz="2400" dirty="0" smtClean="0"/>
              <a:t>Инъекция сперматозоида в цитоплазму ооцита (ИКСИ)</a:t>
            </a:r>
          </a:p>
          <a:p>
            <a:r>
              <a:rPr lang="ru-RU" sz="2400" dirty="0" smtClean="0"/>
              <a:t>Использование донорских ооцитов</a:t>
            </a:r>
          </a:p>
          <a:p>
            <a:r>
              <a:rPr lang="ru-RU" sz="2400" dirty="0" smtClean="0"/>
              <a:t>Использование донорской спермы</a:t>
            </a:r>
          </a:p>
          <a:p>
            <a:r>
              <a:rPr lang="ru-RU" sz="2400" dirty="0" smtClean="0"/>
              <a:t>Использование донорских эмбрионов</a:t>
            </a:r>
          </a:p>
          <a:p>
            <a:r>
              <a:rPr lang="ru-RU" sz="2400" dirty="0" smtClean="0"/>
              <a:t>Суррогатное материнство</a:t>
            </a:r>
          </a:p>
          <a:p>
            <a:r>
              <a:rPr lang="ru-RU" sz="2400" dirty="0" smtClean="0"/>
              <a:t>Искусственная </a:t>
            </a:r>
            <a:r>
              <a:rPr lang="ru-RU" sz="2400" dirty="0" err="1" smtClean="0"/>
              <a:t>инсеминация</a:t>
            </a:r>
            <a:r>
              <a:rPr lang="ru-RU" sz="2400" dirty="0" smtClean="0"/>
              <a:t> спермой мужа или донора</a:t>
            </a:r>
          </a:p>
          <a:p>
            <a:endParaRPr lang="ru-RU" sz="2800" dirty="0"/>
          </a:p>
        </p:txBody>
      </p:sp>
      <p:pic>
        <p:nvPicPr>
          <p:cNvPr id="4099" name="Picture 3" descr="G:\РЧ ВРТ проблема выбора\c77322f53691a0766ff0cee3f8b3da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9332" y="4956837"/>
            <a:ext cx="3277446" cy="1712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277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Вспомогательные репродуктивные технологии: проблема выбора</vt:lpstr>
      <vt:lpstr>Радость материнства</vt:lpstr>
      <vt:lpstr>Презентация PowerPoint</vt:lpstr>
      <vt:lpstr>Пациентки отделений патологии  беременности</vt:lpstr>
      <vt:lpstr>Статистика бесплодия</vt:lpstr>
      <vt:lpstr>Мужское и Женское бесплодие</vt:lpstr>
      <vt:lpstr>ЖЕНСКОЕ БЕСПЛОДИЕ  ПРИЧИНЫ</vt:lpstr>
      <vt:lpstr>МУЖСКОЕ БЕСПЛОДИЕ ПРИЧИНЫ</vt:lpstr>
      <vt:lpstr>ВИДЫ   ВСПОМОГАТЕЛЬНЫХ РЕПРОДУКТИВНЫХ ТЕХНОЛОГИЙ</vt:lpstr>
      <vt:lpstr>Осложнения ВРТ </vt:lpstr>
      <vt:lpstr>ПОСЛЕДСТВИЯ   ЭКО</vt:lpstr>
      <vt:lpstr>Презентация PowerPoint</vt:lpstr>
      <vt:lpstr>«БЕЗ МЕНЯ НЕ МОЖЕТЕ ТВОРИТИ НИЧЕСОЖЕ» (ИН.15:5)</vt:lpstr>
      <vt:lpstr>БЛАГОДАРЮ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33</cp:revision>
  <dcterms:created xsi:type="dcterms:W3CDTF">2014-11-21T11:00:06Z</dcterms:created>
  <dcterms:modified xsi:type="dcterms:W3CDTF">2018-02-05T12:04:38Z</dcterms:modified>
</cp:coreProperties>
</file>